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40" userDrawn="1">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4551" autoAdjust="0"/>
  </p:normalViewPr>
  <p:slideViewPr>
    <p:cSldViewPr snapToGrid="0" snapToObjects="1" showGuides="1">
      <p:cViewPr varScale="1">
        <p:scale>
          <a:sx n="30" d="100"/>
          <a:sy n="30" d="100"/>
        </p:scale>
        <p:origin x="3288" y="336"/>
      </p:cViewPr>
      <p:guideLst>
        <p:guide orient="horz" pos="3318"/>
        <p:guide orient="horz" pos="240"/>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89415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14098"/>
            <a:ext cx="43891200" cy="4314166"/>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hyperlink" Target="https://medium.com/geekculture/understanding-oop-python-with-a-deck-of-cards-%EF%B8%8E%EF%B8%8F-99c31ea5acaa" TargetMode="Externa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hyperlink" Target="https://www.vecteezy.com/vector-art/3520134-dark-poker-background-of-spades-and-clubs" TargetMode="External"/><Relationship Id="rId11" Type="http://schemas.openxmlformats.org/officeDocument/2006/relationships/image" Target="../media/image13.png"/><Relationship Id="rId5" Type="http://schemas.openxmlformats.org/officeDocument/2006/relationships/hyperlink" Target="https://stackoverflow.com/questions/68761290/how-to-insert-url-link-inside-a-pygame" TargetMode="Externa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hyperlink" Target="https://www.makeuseof.com/start-menu-and-game-over-screen-with-pygame/" TargetMode="External"/><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B15A-A5D0-CCF3-5253-13C72B1D5BE0}"/>
              </a:ext>
            </a:extLst>
          </p:cNvPr>
          <p:cNvSpPr>
            <a:spLocks noGrp="1"/>
          </p:cNvSpPr>
          <p:nvPr>
            <p:ph type="body" sz="quarter" idx="10"/>
          </p:nvPr>
        </p:nvSpPr>
        <p:spPr>
          <a:xfrm>
            <a:off x="459674" y="5829841"/>
            <a:ext cx="10056813" cy="11590843"/>
          </a:xfrm>
        </p:spPr>
        <p:txBody>
          <a:bodyPr/>
          <a:lstStyle/>
          <a:p>
            <a:pPr marL="457200" indent="-457200">
              <a:buFont typeface="Arial" panose="020B0604020202020204" pitchFamily="34" charset="0"/>
              <a:buChar char="•"/>
            </a:pPr>
            <a:r>
              <a:rPr lang="en-US" sz="3200" dirty="0"/>
              <a:t>This project presents a Python implementation of the classic card game Blackjack using the </a:t>
            </a:r>
            <a:r>
              <a:rPr lang="en-US" sz="3200" dirty="0" err="1"/>
              <a:t>Pygame</a:t>
            </a:r>
            <a:r>
              <a:rPr lang="en-US" sz="3200" dirty="0"/>
              <a:t> library, following the principles of Object-Oriented Programming (OOP). </a:t>
            </a:r>
          </a:p>
          <a:p>
            <a:pPr marL="457200" indent="-457200">
              <a:buFont typeface="Arial" panose="020B0604020202020204" pitchFamily="34" charset="0"/>
              <a:buChar char="•"/>
            </a:pPr>
            <a:r>
              <a:rPr lang="en-US" sz="3200" dirty="0"/>
              <a:t>The game features a graphical user interface with multiple pages, including a betting selection page, a game page where cards are drawn and displayed to the player, and a scoreboard page that shows the outcome of each round along with the corresponding monetary gain or loss. </a:t>
            </a:r>
          </a:p>
          <a:p>
            <a:pPr marL="457200" indent="-457200">
              <a:buFont typeface="Arial" panose="020B0604020202020204" pitchFamily="34" charset="0"/>
              <a:buChar char="•"/>
            </a:pPr>
            <a:r>
              <a:rPr lang="en-US" sz="3200" dirty="0"/>
              <a:t>By incorporating OOP principles and leveraging </a:t>
            </a:r>
            <a:r>
              <a:rPr lang="en-US" sz="3200" dirty="0" err="1"/>
              <a:t>Pygame's</a:t>
            </a:r>
            <a:r>
              <a:rPr lang="en-US" sz="3200" dirty="0"/>
              <a:t> graphical capabilities, this project provides an immersive and enjoyable gaming experience. It serves as an educational resource for understanding OOP concepts, game development, and building interactive applications with </a:t>
            </a:r>
            <a:r>
              <a:rPr lang="en-US" sz="3200" dirty="0" err="1"/>
              <a:t>Pygame</a:t>
            </a:r>
            <a:r>
              <a:rPr lang="en-US" sz="3200" dirty="0"/>
              <a:t>. </a:t>
            </a:r>
          </a:p>
          <a:p>
            <a:pPr marL="457200" indent="-457200">
              <a:buFont typeface="Arial" panose="020B0604020202020204" pitchFamily="34" charset="0"/>
              <a:buChar char="•"/>
            </a:pPr>
            <a:r>
              <a:rPr lang="en-US" sz="3200" dirty="0"/>
              <a:t>The project's modular structure allows for easy maintenance, extension, and customization, making it suitable for beginners and experienced developers alike.</a:t>
            </a:r>
          </a:p>
        </p:txBody>
      </p:sp>
      <p:sp>
        <p:nvSpPr>
          <p:cNvPr id="3" name="Text Placeholder 2">
            <a:extLst>
              <a:ext uri="{FF2B5EF4-FFF2-40B4-BE49-F238E27FC236}">
                <a16:creationId xmlns:a16="http://schemas.microsoft.com/office/drawing/2014/main" id="{ABF601BF-2A5B-5C56-BF98-D57CC5FA7615}"/>
              </a:ext>
            </a:extLst>
          </p:cNvPr>
          <p:cNvSpPr>
            <a:spLocks noGrp="1"/>
          </p:cNvSpPr>
          <p:nvPr>
            <p:ph type="body" sz="quarter" idx="11"/>
          </p:nvPr>
        </p:nvSpPr>
        <p:spPr>
          <a:xfrm>
            <a:off x="477827" y="5000109"/>
            <a:ext cx="10048875" cy="861766"/>
          </a:xfrm>
        </p:spPr>
        <p:txBody>
          <a:bodyPr/>
          <a:lstStyle/>
          <a:p>
            <a:r>
              <a:rPr lang="en-US" sz="4400" dirty="0"/>
              <a:t>Introduction</a:t>
            </a:r>
          </a:p>
        </p:txBody>
      </p:sp>
      <p:sp>
        <p:nvSpPr>
          <p:cNvPr id="4" name="Text Placeholder 3">
            <a:extLst>
              <a:ext uri="{FF2B5EF4-FFF2-40B4-BE49-F238E27FC236}">
                <a16:creationId xmlns:a16="http://schemas.microsoft.com/office/drawing/2014/main" id="{2FA128F3-6A57-DD54-BC55-ABC7987AB417}"/>
              </a:ext>
            </a:extLst>
          </p:cNvPr>
          <p:cNvSpPr>
            <a:spLocks noGrp="1"/>
          </p:cNvSpPr>
          <p:nvPr>
            <p:ph type="body" sz="quarter" idx="20"/>
          </p:nvPr>
        </p:nvSpPr>
        <p:spPr>
          <a:xfrm>
            <a:off x="459674" y="18250416"/>
            <a:ext cx="10050462" cy="861766"/>
          </a:xfrm>
        </p:spPr>
        <p:txBody>
          <a:bodyPr/>
          <a:lstStyle/>
          <a:p>
            <a:r>
              <a:rPr lang="en-US" sz="4400" dirty="0"/>
              <a:t>Objectives</a:t>
            </a:r>
          </a:p>
        </p:txBody>
      </p:sp>
      <p:sp>
        <p:nvSpPr>
          <p:cNvPr id="5" name="Text Placeholder 4">
            <a:extLst>
              <a:ext uri="{FF2B5EF4-FFF2-40B4-BE49-F238E27FC236}">
                <a16:creationId xmlns:a16="http://schemas.microsoft.com/office/drawing/2014/main" id="{7E17A497-46C1-B833-4D36-ADCA71D86349}"/>
              </a:ext>
            </a:extLst>
          </p:cNvPr>
          <p:cNvSpPr>
            <a:spLocks noGrp="1"/>
          </p:cNvSpPr>
          <p:nvPr>
            <p:ph type="body" sz="quarter" idx="21"/>
          </p:nvPr>
        </p:nvSpPr>
        <p:spPr>
          <a:xfrm>
            <a:off x="11460161" y="5829841"/>
            <a:ext cx="10048874" cy="9645695"/>
          </a:xfrm>
        </p:spPr>
        <p:txBody>
          <a:bodyPr/>
          <a:lstStyle/>
          <a:p>
            <a:pPr marL="457200" indent="-457200">
              <a:buFont typeface="Wingdings" pitchFamily="2" charset="2"/>
              <a:buChar char="v"/>
            </a:pPr>
            <a:r>
              <a:rPr lang="en-US" sz="2800" dirty="0"/>
              <a:t>Python</a:t>
            </a:r>
          </a:p>
          <a:p>
            <a:pPr marL="457200" indent="-457200">
              <a:buFont typeface="Wingdings" pitchFamily="2" charset="2"/>
              <a:buChar char="v"/>
            </a:pPr>
            <a:r>
              <a:rPr lang="en-US" sz="2800" dirty="0"/>
              <a:t>GUI &amp; UI: </a:t>
            </a:r>
            <a:r>
              <a:rPr lang="en-US" sz="2800" dirty="0" err="1"/>
              <a:t>PyGame</a:t>
            </a:r>
            <a:endParaRPr lang="en-US" sz="2800" dirty="0"/>
          </a:p>
          <a:p>
            <a:pPr marL="457200" indent="-457200">
              <a:buFont typeface="Wingdings" pitchFamily="2" charset="2"/>
              <a:buChar char="v"/>
            </a:pPr>
            <a:r>
              <a:rPr lang="en-US" sz="2800" dirty="0"/>
              <a:t>Vision Control: GitHub.</a:t>
            </a:r>
          </a:p>
          <a:p>
            <a:pPr marL="457200" indent="-457200">
              <a:buFont typeface="Wingdings" pitchFamily="2" charset="2"/>
              <a:buChar char="v"/>
            </a:pPr>
            <a:r>
              <a:rPr lang="en-US" sz="2800" dirty="0"/>
              <a:t>Style: PEP 8</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800" dirty="0"/>
          </a:p>
          <a:p>
            <a:endParaRPr lang="en-US" sz="2800" dirty="0"/>
          </a:p>
          <a:p>
            <a:endParaRPr lang="en-US" sz="2800" dirty="0"/>
          </a:p>
          <a:p>
            <a:endParaRPr lang="en-US" dirty="0"/>
          </a:p>
        </p:txBody>
      </p:sp>
      <p:sp>
        <p:nvSpPr>
          <p:cNvPr id="6" name="Text Placeholder 5">
            <a:extLst>
              <a:ext uri="{FF2B5EF4-FFF2-40B4-BE49-F238E27FC236}">
                <a16:creationId xmlns:a16="http://schemas.microsoft.com/office/drawing/2014/main" id="{6585B3EA-B18E-7FC2-B2CD-2D7E02CF97EB}"/>
              </a:ext>
            </a:extLst>
          </p:cNvPr>
          <p:cNvSpPr>
            <a:spLocks noGrp="1"/>
          </p:cNvSpPr>
          <p:nvPr>
            <p:ph type="body" sz="quarter" idx="22"/>
          </p:nvPr>
        </p:nvSpPr>
        <p:spPr>
          <a:xfrm>
            <a:off x="11460162" y="5000109"/>
            <a:ext cx="10048875" cy="861766"/>
          </a:xfrm>
        </p:spPr>
        <p:txBody>
          <a:bodyPr/>
          <a:lstStyle/>
          <a:p>
            <a:r>
              <a:rPr lang="en-US" sz="4400" dirty="0"/>
              <a:t>Schematic</a:t>
            </a:r>
          </a:p>
        </p:txBody>
      </p:sp>
      <p:sp>
        <p:nvSpPr>
          <p:cNvPr id="7" name="Text Placeholder 6">
            <a:extLst>
              <a:ext uri="{FF2B5EF4-FFF2-40B4-BE49-F238E27FC236}">
                <a16:creationId xmlns:a16="http://schemas.microsoft.com/office/drawing/2014/main" id="{4F5BE437-9F0D-82A7-FBFB-D2DBD5108729}"/>
              </a:ext>
            </a:extLst>
          </p:cNvPr>
          <p:cNvSpPr>
            <a:spLocks noGrp="1"/>
          </p:cNvSpPr>
          <p:nvPr>
            <p:ph type="body" sz="quarter" idx="23"/>
          </p:nvPr>
        </p:nvSpPr>
        <p:spPr>
          <a:xfrm>
            <a:off x="11753154" y="23525439"/>
            <a:ext cx="10048874" cy="892530"/>
          </a:xfrm>
        </p:spPr>
        <p:txBody>
          <a:bodyPr/>
          <a:lstStyle/>
          <a:p>
            <a:pPr marL="457200" indent="-457200">
              <a:buFont typeface="Wingdings" pitchFamily="2" charset="2"/>
              <a:buChar char="q"/>
            </a:pPr>
            <a:r>
              <a:rPr lang="en-US" sz="2800" dirty="0"/>
              <a:t>Choose different amount to bet or reset</a:t>
            </a:r>
          </a:p>
        </p:txBody>
      </p:sp>
      <p:sp>
        <p:nvSpPr>
          <p:cNvPr id="8" name="Text Placeholder 7">
            <a:extLst>
              <a:ext uri="{FF2B5EF4-FFF2-40B4-BE49-F238E27FC236}">
                <a16:creationId xmlns:a16="http://schemas.microsoft.com/office/drawing/2014/main" id="{194151B7-6ED8-F2C6-FE53-92BB5AE7F145}"/>
              </a:ext>
            </a:extLst>
          </p:cNvPr>
          <p:cNvSpPr>
            <a:spLocks noGrp="1"/>
          </p:cNvSpPr>
          <p:nvPr>
            <p:ph type="body" sz="quarter" idx="24"/>
          </p:nvPr>
        </p:nvSpPr>
        <p:spPr>
          <a:xfrm>
            <a:off x="11745215" y="22695707"/>
            <a:ext cx="10058400" cy="861766"/>
          </a:xfrm>
        </p:spPr>
        <p:txBody>
          <a:bodyPr/>
          <a:lstStyle/>
          <a:p>
            <a:r>
              <a:rPr lang="en-US" sz="4400" dirty="0"/>
              <a:t>Betting Selection</a:t>
            </a:r>
          </a:p>
        </p:txBody>
      </p:sp>
      <p:sp>
        <p:nvSpPr>
          <p:cNvPr id="9" name="Text Placeholder 8">
            <a:extLst>
              <a:ext uri="{FF2B5EF4-FFF2-40B4-BE49-F238E27FC236}">
                <a16:creationId xmlns:a16="http://schemas.microsoft.com/office/drawing/2014/main" id="{109607D9-8986-46BB-4981-8DFFD1929625}"/>
              </a:ext>
            </a:extLst>
          </p:cNvPr>
          <p:cNvSpPr>
            <a:spLocks noGrp="1"/>
          </p:cNvSpPr>
          <p:nvPr>
            <p:ph type="body" sz="quarter" idx="25"/>
          </p:nvPr>
        </p:nvSpPr>
        <p:spPr>
          <a:xfrm>
            <a:off x="33390292" y="5000109"/>
            <a:ext cx="10047018" cy="923322"/>
          </a:xfrm>
          <a:solidFill>
            <a:schemeClr val="accent5">
              <a:lumMod val="50000"/>
            </a:schemeClr>
          </a:solidFill>
        </p:spPr>
        <p:txBody>
          <a:bodyPr wrap="square" lIns="91436" tIns="91436" rIns="91436" bIns="91436" anchor="t" anchorCtr="0">
            <a:spAutoFit/>
          </a:bodyPr>
          <a:lstStyle/>
          <a:p>
            <a:r>
              <a:rPr lang="en-US" sz="4800" dirty="0"/>
              <a:t>Conclusions</a:t>
            </a:r>
            <a:endParaRPr lang="en-US" sz="3200" dirty="0"/>
          </a:p>
        </p:txBody>
      </p:sp>
      <p:sp>
        <p:nvSpPr>
          <p:cNvPr id="10" name="Text Placeholder 9">
            <a:extLst>
              <a:ext uri="{FF2B5EF4-FFF2-40B4-BE49-F238E27FC236}">
                <a16:creationId xmlns:a16="http://schemas.microsoft.com/office/drawing/2014/main" id="{BD8D252B-839A-3EC0-1EEA-A62A153F85EC}"/>
              </a:ext>
            </a:extLst>
          </p:cNvPr>
          <p:cNvSpPr>
            <a:spLocks noGrp="1"/>
          </p:cNvSpPr>
          <p:nvPr>
            <p:ph type="body" sz="quarter" idx="26"/>
          </p:nvPr>
        </p:nvSpPr>
        <p:spPr>
          <a:xfrm>
            <a:off x="33390292" y="5829841"/>
            <a:ext cx="10047018" cy="13757590"/>
          </a:xfrm>
        </p:spPr>
        <p:txBody>
          <a:bodyPr/>
          <a:lstStyle/>
          <a:p>
            <a:pPr marL="457200" indent="-457200">
              <a:buFont typeface="Arial" panose="020B0604020202020204" pitchFamily="34" charset="0"/>
              <a:buChar char="•"/>
            </a:pPr>
            <a:r>
              <a:rPr lang="en-US" sz="3200" dirty="0"/>
              <a:t>The project accomplished its objectives by developing a fully functional game with a graphical user interface, encompassing features such as a betting selection page, game page, and scoreboard page. </a:t>
            </a:r>
          </a:p>
          <a:p>
            <a:pPr marL="457200" indent="-457200">
              <a:buFont typeface="Arial" panose="020B0604020202020204" pitchFamily="34" charset="0"/>
              <a:buChar char="•"/>
            </a:pPr>
            <a:r>
              <a:rPr lang="en-US" sz="3200" dirty="0"/>
              <a:t>The integration of unit tests for the Hand and Deck classes ensured the reliability and accuracy of their operations, instilling confidence in their functionality. By utilizing the </a:t>
            </a:r>
            <a:r>
              <a:rPr lang="en-US" sz="3200" dirty="0" err="1"/>
              <a:t>Pygame</a:t>
            </a:r>
            <a:r>
              <a:rPr lang="en-US" sz="3200" dirty="0"/>
              <a:t> library, the game provided visually appealing graphics and intuitive user interactions, enhancing the overall gameplay experience.</a:t>
            </a:r>
          </a:p>
          <a:p>
            <a:endParaRPr lang="en-US" sz="3200" dirty="0"/>
          </a:p>
          <a:p>
            <a:r>
              <a:rPr lang="en-US" sz="3200" dirty="0"/>
              <a:t>While the project has achieved its primary goals, there are several potential avenues for future improvements and expansions. Some of these include:</a:t>
            </a:r>
          </a:p>
          <a:p>
            <a:pPr marL="285750" indent="-285750">
              <a:buFont typeface="Arial" panose="020B0604020202020204" pitchFamily="34" charset="0"/>
              <a:buChar char="•"/>
            </a:pPr>
            <a:r>
              <a:rPr lang="en-US" sz="3200" dirty="0"/>
              <a:t>Adding additional game features: Introducing new elements such as split hands, insurance bets</a:t>
            </a:r>
          </a:p>
          <a:p>
            <a:pPr marL="285750" indent="-285750">
              <a:buFont typeface="Arial" panose="020B0604020202020204" pitchFamily="34" charset="0"/>
              <a:buChar char="•"/>
            </a:pPr>
            <a:r>
              <a:rPr lang="en-US" sz="3200" dirty="0"/>
              <a:t>Incorporating multiplayer functionality: Implementing multiplayer capabilities would enable players to compete against each other, either locally or online, further increasing the game's engagement and appeal.</a:t>
            </a:r>
          </a:p>
        </p:txBody>
      </p:sp>
      <p:sp>
        <p:nvSpPr>
          <p:cNvPr id="11" name="Text Placeholder 10">
            <a:extLst>
              <a:ext uri="{FF2B5EF4-FFF2-40B4-BE49-F238E27FC236}">
                <a16:creationId xmlns:a16="http://schemas.microsoft.com/office/drawing/2014/main" id="{13725BF2-9AE2-7633-0FAE-711AAE057EFC}"/>
              </a:ext>
            </a:extLst>
          </p:cNvPr>
          <p:cNvSpPr>
            <a:spLocks noGrp="1"/>
          </p:cNvSpPr>
          <p:nvPr>
            <p:ph type="body" sz="quarter" idx="27"/>
          </p:nvPr>
        </p:nvSpPr>
        <p:spPr>
          <a:xfrm>
            <a:off x="33310525" y="20066311"/>
            <a:ext cx="10047018" cy="861766"/>
          </a:xfrm>
        </p:spPr>
        <p:txBody>
          <a:bodyPr/>
          <a:lstStyle/>
          <a:p>
            <a:r>
              <a:rPr lang="en-US" sz="4400" dirty="0"/>
              <a:t>References</a:t>
            </a:r>
            <a:endParaRPr lang="en-US" sz="3200" dirty="0"/>
          </a:p>
        </p:txBody>
      </p:sp>
      <p:sp>
        <p:nvSpPr>
          <p:cNvPr id="12" name="Text Placeholder 11">
            <a:extLst>
              <a:ext uri="{FF2B5EF4-FFF2-40B4-BE49-F238E27FC236}">
                <a16:creationId xmlns:a16="http://schemas.microsoft.com/office/drawing/2014/main" id="{14C41E60-197E-8E8D-43FF-35936D78FF38}"/>
              </a:ext>
            </a:extLst>
          </p:cNvPr>
          <p:cNvSpPr>
            <a:spLocks noGrp="1"/>
          </p:cNvSpPr>
          <p:nvPr>
            <p:ph type="body" sz="quarter" idx="28"/>
          </p:nvPr>
        </p:nvSpPr>
        <p:spPr>
          <a:xfrm>
            <a:off x="33310525" y="20804975"/>
            <a:ext cx="10052050" cy="3637897"/>
          </a:xfrm>
        </p:spPr>
        <p:txBody>
          <a:bodyPr/>
          <a:lstStyle/>
          <a:p>
            <a:pPr fontAlgn="base">
              <a:spcAft>
                <a:spcPts val="0"/>
              </a:spcAft>
            </a:pPr>
            <a:r>
              <a:rPr lang="en-US" sz="2400" dirty="0">
                <a:hlinkClick r:id="rId3">
                  <a:extLst>
                    <a:ext uri="{A12FA001-AC4F-418D-AE19-62706E023703}">
                      <ahyp:hlinkClr xmlns:ahyp="http://schemas.microsoft.com/office/drawing/2018/hyperlinkcolor" val="tx"/>
                    </a:ext>
                  </a:extLst>
                </a:hlinkClick>
              </a:rPr>
              <a:t>https://medium.com/geekculture/understanding-oop-python-with-a-deck-of-cards-%EF%B8%8E%EF%B8%8F-99c31ea5acaa</a:t>
            </a:r>
            <a:endParaRPr lang="en-US" sz="2400" dirty="0"/>
          </a:p>
          <a:p>
            <a:pPr fontAlgn="base">
              <a:spcAft>
                <a:spcPts val="0"/>
              </a:spcAft>
            </a:pPr>
            <a:r>
              <a:rPr lang="en-US" sz="2400" dirty="0">
                <a:hlinkClick r:id="rId4">
                  <a:extLst>
                    <a:ext uri="{A12FA001-AC4F-418D-AE19-62706E023703}">
                      <ahyp:hlinkClr xmlns:ahyp="http://schemas.microsoft.com/office/drawing/2018/hyperlinkcolor" val="tx"/>
                    </a:ext>
                  </a:extLst>
                </a:hlinkClick>
              </a:rPr>
              <a:t>https://www.makeuseof.com/start-menu-and-game-over-screen-with-pygame/</a:t>
            </a:r>
            <a:endParaRPr lang="en-US" sz="2400" dirty="0"/>
          </a:p>
          <a:p>
            <a:pPr fontAlgn="base">
              <a:spcAft>
                <a:spcPts val="0"/>
              </a:spcAft>
            </a:pPr>
            <a:r>
              <a:rPr lang="en-US" sz="2400" dirty="0">
                <a:hlinkClick r:id="rId5">
                  <a:extLst>
                    <a:ext uri="{A12FA001-AC4F-418D-AE19-62706E023703}">
                      <ahyp:hlinkClr xmlns:ahyp="http://schemas.microsoft.com/office/drawing/2018/hyperlinkcolor" val="tx"/>
                    </a:ext>
                  </a:extLst>
                </a:hlinkClick>
              </a:rPr>
              <a:t>https://stackoverflow.com/questions/68761290/how-to-insert-url-link-inside-a-pygame</a:t>
            </a:r>
            <a:endParaRPr lang="en-US" sz="2400" dirty="0"/>
          </a:p>
          <a:p>
            <a:pPr fontAlgn="base">
              <a:spcAft>
                <a:spcPts val="0"/>
              </a:spcAft>
            </a:pPr>
            <a:r>
              <a:rPr lang="en-US" sz="2400" dirty="0">
                <a:hlinkClick r:id="rId6">
                  <a:extLst>
                    <a:ext uri="{A12FA001-AC4F-418D-AE19-62706E023703}">
                      <ahyp:hlinkClr xmlns:ahyp="http://schemas.microsoft.com/office/drawing/2018/hyperlinkcolor" val="tx"/>
                    </a:ext>
                  </a:extLst>
                </a:hlinkClick>
              </a:rPr>
              <a:t>https://www.vecteezy.com/vector-art/3520134-dark-poker-background-of-spades-and-clubs</a:t>
            </a:r>
            <a:endParaRPr lang="en-US" sz="2400" dirty="0"/>
          </a:p>
        </p:txBody>
      </p:sp>
      <p:sp>
        <p:nvSpPr>
          <p:cNvPr id="13" name="Text Placeholder 12">
            <a:extLst>
              <a:ext uri="{FF2B5EF4-FFF2-40B4-BE49-F238E27FC236}">
                <a16:creationId xmlns:a16="http://schemas.microsoft.com/office/drawing/2014/main" id="{0F6D87B7-C12A-12F9-A946-B5E4656EE02D}"/>
              </a:ext>
            </a:extLst>
          </p:cNvPr>
          <p:cNvSpPr>
            <a:spLocks noGrp="1"/>
          </p:cNvSpPr>
          <p:nvPr>
            <p:ph type="body" sz="quarter" idx="29"/>
          </p:nvPr>
        </p:nvSpPr>
        <p:spPr>
          <a:xfrm>
            <a:off x="33395324" y="24456637"/>
            <a:ext cx="10047018" cy="861766"/>
          </a:xfrm>
        </p:spPr>
        <p:txBody>
          <a:bodyPr/>
          <a:lstStyle/>
          <a:p>
            <a:r>
              <a:rPr lang="en-US" sz="4400" dirty="0"/>
              <a:t>Acknowledgements</a:t>
            </a:r>
            <a:endParaRPr lang="en-US" sz="3200" dirty="0"/>
          </a:p>
        </p:txBody>
      </p:sp>
      <p:sp>
        <p:nvSpPr>
          <p:cNvPr id="14" name="Text Placeholder 13">
            <a:extLst>
              <a:ext uri="{FF2B5EF4-FFF2-40B4-BE49-F238E27FC236}">
                <a16:creationId xmlns:a16="http://schemas.microsoft.com/office/drawing/2014/main" id="{09D2277D-0005-E662-D92E-2AF719434B25}"/>
              </a:ext>
            </a:extLst>
          </p:cNvPr>
          <p:cNvSpPr>
            <a:spLocks noGrp="1"/>
          </p:cNvSpPr>
          <p:nvPr>
            <p:ph type="body" sz="quarter" idx="30"/>
          </p:nvPr>
        </p:nvSpPr>
        <p:spPr>
          <a:xfrm>
            <a:off x="33390292" y="25474199"/>
            <a:ext cx="10052050" cy="6118576"/>
          </a:xfrm>
        </p:spPr>
        <p:txBody>
          <a:bodyPr/>
          <a:lstStyle/>
          <a:p>
            <a:pPr>
              <a:spcBef>
                <a:spcPts val="0"/>
              </a:spcBef>
              <a:spcAft>
                <a:spcPts val="0"/>
              </a:spcAft>
            </a:pPr>
            <a:r>
              <a:rPr lang="en-US" sz="2800" dirty="0"/>
              <a:t>Finished by:</a:t>
            </a:r>
          </a:p>
          <a:p>
            <a:pPr>
              <a:spcBef>
                <a:spcPts val="0"/>
              </a:spcBef>
              <a:spcAft>
                <a:spcPts val="0"/>
              </a:spcAft>
            </a:pPr>
            <a:r>
              <a:rPr lang="en-US" sz="2400" dirty="0" err="1"/>
              <a:t>Byunghyun</a:t>
            </a:r>
            <a:r>
              <a:rPr lang="en-US" sz="2400" dirty="0"/>
              <a:t> (Ben) Ko</a:t>
            </a:r>
          </a:p>
          <a:p>
            <a:pPr>
              <a:spcBef>
                <a:spcPts val="0"/>
              </a:spcBef>
              <a:spcAft>
                <a:spcPts val="0"/>
              </a:spcAft>
            </a:pPr>
            <a:r>
              <a:rPr lang="en-US" sz="2400" dirty="0"/>
              <a:t>Deo Gracias (Gio) Ong</a:t>
            </a:r>
          </a:p>
          <a:p>
            <a:pPr>
              <a:spcBef>
                <a:spcPts val="0"/>
              </a:spcBef>
              <a:spcAft>
                <a:spcPts val="0"/>
              </a:spcAft>
            </a:pPr>
            <a:r>
              <a:rPr lang="en-US" sz="2800" dirty="0"/>
              <a:t>Xinrui (Richard) Yi</a:t>
            </a:r>
          </a:p>
          <a:p>
            <a:pPr>
              <a:spcBef>
                <a:spcPts val="0"/>
              </a:spcBef>
              <a:spcAft>
                <a:spcPts val="0"/>
              </a:spcAft>
            </a:pPr>
            <a:r>
              <a:rPr lang="en-US" sz="2800" b="1" i="1" u="sng" dirty="0"/>
              <a:t>Presented as ENRICH</a:t>
            </a:r>
          </a:p>
          <a:p>
            <a:pPr>
              <a:spcBef>
                <a:spcPts val="0"/>
              </a:spcBef>
              <a:spcAft>
                <a:spcPts val="0"/>
              </a:spcAft>
            </a:pPr>
            <a:endParaRPr lang="en-US" sz="2800" dirty="0"/>
          </a:p>
          <a:p>
            <a:pPr>
              <a:spcBef>
                <a:spcPts val="0"/>
              </a:spcBef>
              <a:spcAft>
                <a:spcPts val="0"/>
              </a:spcAft>
            </a:pPr>
            <a:r>
              <a:rPr lang="en-US" sz="2800" dirty="0"/>
              <a:t>Project Mentor: Professor. Mark Miller</a:t>
            </a:r>
          </a:p>
          <a:p>
            <a:pPr>
              <a:spcBef>
                <a:spcPts val="0"/>
              </a:spcBef>
              <a:spcAft>
                <a:spcPts val="0"/>
              </a:spcAft>
            </a:pPr>
            <a:r>
              <a:rPr lang="en-US" sz="2800" dirty="0"/>
              <a:t>Reviewer: </a:t>
            </a:r>
            <a:r>
              <a:rPr lang="en-US" sz="2800" dirty="0" err="1"/>
              <a:t>Professor.Shivakumar</a:t>
            </a:r>
            <a:r>
              <a:rPr lang="en-US" sz="2800" dirty="0"/>
              <a:t> </a:t>
            </a:r>
            <a:r>
              <a:rPr lang="en-US" sz="2800" dirty="0" err="1"/>
              <a:t>Mathapathi</a:t>
            </a:r>
            <a:endParaRPr lang="en-US" sz="2800" dirty="0"/>
          </a:p>
          <a:p>
            <a:pPr>
              <a:spcBef>
                <a:spcPts val="0"/>
              </a:spcBef>
              <a:spcAft>
                <a:spcPts val="0"/>
              </a:spcAft>
            </a:pPr>
            <a:endParaRPr lang="en-US" sz="2800" dirty="0"/>
          </a:p>
          <a:p>
            <a:pPr>
              <a:spcBef>
                <a:spcPts val="0"/>
              </a:spcBef>
            </a:pPr>
            <a:r>
              <a:rPr lang="en-US" sz="2800" dirty="0"/>
              <a:t>Northeastern University</a:t>
            </a:r>
          </a:p>
          <a:p>
            <a:pPr>
              <a:spcBef>
                <a:spcPts val="0"/>
              </a:spcBef>
            </a:pPr>
            <a:r>
              <a:rPr lang="en-US" sz="2800" dirty="0"/>
              <a:t>Silicon Valley campus</a:t>
            </a:r>
          </a:p>
          <a:p>
            <a:pPr>
              <a:spcBef>
                <a:spcPts val="0"/>
              </a:spcBef>
            </a:pPr>
            <a:r>
              <a:rPr lang="en-US" sz="2800" dirty="0"/>
              <a:t>San Jose. CA</a:t>
            </a:r>
          </a:p>
          <a:p>
            <a:br>
              <a:rPr lang="en-US" dirty="0"/>
            </a:br>
            <a:endParaRPr lang="en-US" dirty="0"/>
          </a:p>
        </p:txBody>
      </p:sp>
      <p:sp>
        <p:nvSpPr>
          <p:cNvPr id="15" name="Text Placeholder 14">
            <a:extLst>
              <a:ext uri="{FF2B5EF4-FFF2-40B4-BE49-F238E27FC236}">
                <a16:creationId xmlns:a16="http://schemas.microsoft.com/office/drawing/2014/main" id="{AD1D784A-4141-28D6-4A5F-930A6B66176C}"/>
              </a:ext>
            </a:extLst>
          </p:cNvPr>
          <p:cNvSpPr>
            <a:spLocks noGrp="1"/>
          </p:cNvSpPr>
          <p:nvPr>
            <p:ph type="body" sz="quarter" idx="96"/>
          </p:nvPr>
        </p:nvSpPr>
        <p:spPr>
          <a:xfrm>
            <a:off x="459674" y="19159088"/>
            <a:ext cx="10056813" cy="11201699"/>
          </a:xfrm>
        </p:spPr>
        <p:txBody>
          <a:bodyPr anchor="ctr"/>
          <a:lstStyle/>
          <a:p>
            <a:pPr marL="342900" indent="-342900">
              <a:lnSpc>
                <a:spcPct val="150000"/>
              </a:lnSpc>
              <a:buFont typeface="Wingdings" pitchFamily="2" charset="2"/>
              <a:buChar char="ü"/>
            </a:pPr>
            <a:r>
              <a:rPr lang="en-US" sz="3200" dirty="0"/>
              <a:t>Utilize Object-Oriented Programming (OOP) principles to create modular and reusable code</a:t>
            </a:r>
          </a:p>
          <a:p>
            <a:pPr marL="342900" indent="-342900">
              <a:lnSpc>
                <a:spcPct val="150000"/>
              </a:lnSpc>
              <a:buFont typeface="Wingdings" pitchFamily="2" charset="2"/>
              <a:buChar char="ü"/>
            </a:pPr>
            <a:r>
              <a:rPr lang="en-US" sz="3200" dirty="0"/>
              <a:t>Design and implement unit tests</a:t>
            </a:r>
          </a:p>
          <a:p>
            <a:pPr marL="342900" indent="-342900">
              <a:lnSpc>
                <a:spcPct val="150000"/>
              </a:lnSpc>
              <a:buFont typeface="Wingdings" pitchFamily="2" charset="2"/>
              <a:buChar char="ü"/>
            </a:pPr>
            <a:r>
              <a:rPr lang="en-US" sz="3200" dirty="0"/>
              <a:t>Allow players to place bets on each round, providing a realistic gambling experience.</a:t>
            </a:r>
          </a:p>
          <a:p>
            <a:pPr marL="342900" indent="-342900">
              <a:lnSpc>
                <a:spcPct val="150000"/>
              </a:lnSpc>
              <a:buFont typeface="Wingdings" pitchFamily="2" charset="2"/>
              <a:buChar char="ü"/>
            </a:pPr>
            <a:r>
              <a:rPr lang="en-US" sz="3200" dirty="0"/>
              <a:t>Display the drawn cards to the player during gameplay, creating an interactive and immersive game environment.</a:t>
            </a:r>
          </a:p>
          <a:p>
            <a:pPr marL="342900" indent="-342900">
              <a:lnSpc>
                <a:spcPct val="150000"/>
              </a:lnSpc>
              <a:buFont typeface="Wingdings" pitchFamily="2" charset="2"/>
              <a:buChar char="ü"/>
            </a:pPr>
            <a:r>
              <a:rPr lang="en-US" sz="3200" dirty="0"/>
              <a:t>Calculate and display the outcome of each round on the scoreboard</a:t>
            </a:r>
          </a:p>
          <a:p>
            <a:pPr marL="342900" indent="-342900">
              <a:lnSpc>
                <a:spcPct val="150000"/>
              </a:lnSpc>
              <a:buFont typeface="Wingdings" pitchFamily="2" charset="2"/>
              <a:buChar char="ü"/>
            </a:pPr>
            <a:r>
              <a:rPr lang="en-US" sz="3200" dirty="0"/>
              <a:t>Track and update the player's monetary gain or loss after each round, reflecting the betting results.</a:t>
            </a:r>
          </a:p>
        </p:txBody>
      </p:sp>
      <p:sp>
        <p:nvSpPr>
          <p:cNvPr id="17" name="Text Placeholder 16">
            <a:extLst>
              <a:ext uri="{FF2B5EF4-FFF2-40B4-BE49-F238E27FC236}">
                <a16:creationId xmlns:a16="http://schemas.microsoft.com/office/drawing/2014/main" id="{AAE1D3A5-28F2-B404-D4C7-47EB988D933E}"/>
              </a:ext>
            </a:extLst>
          </p:cNvPr>
          <p:cNvSpPr>
            <a:spLocks noGrp="1"/>
          </p:cNvSpPr>
          <p:nvPr>
            <p:ph type="body" sz="quarter" idx="151"/>
          </p:nvPr>
        </p:nvSpPr>
        <p:spPr>
          <a:xfrm>
            <a:off x="5932593" y="2193925"/>
            <a:ext cx="31998968" cy="769441"/>
          </a:xfrm>
        </p:spPr>
        <p:txBody>
          <a:bodyPr/>
          <a:lstStyle/>
          <a:p>
            <a:r>
              <a:rPr lang="en-US" dirty="0"/>
              <a:t>Xinrui Yi</a:t>
            </a:r>
          </a:p>
        </p:txBody>
      </p:sp>
      <p:sp>
        <p:nvSpPr>
          <p:cNvPr id="18" name="Text Placeholder 17">
            <a:extLst>
              <a:ext uri="{FF2B5EF4-FFF2-40B4-BE49-F238E27FC236}">
                <a16:creationId xmlns:a16="http://schemas.microsoft.com/office/drawing/2014/main" id="{12CD0C50-C7FD-6047-8A81-F714D190A0F7}"/>
              </a:ext>
            </a:extLst>
          </p:cNvPr>
          <p:cNvSpPr>
            <a:spLocks noGrp="1"/>
          </p:cNvSpPr>
          <p:nvPr>
            <p:ph type="body" sz="quarter" idx="153"/>
          </p:nvPr>
        </p:nvSpPr>
        <p:spPr>
          <a:xfrm>
            <a:off x="5932593" y="465813"/>
            <a:ext cx="31998968" cy="1446550"/>
          </a:xfrm>
        </p:spPr>
        <p:txBody>
          <a:bodyPr/>
          <a:lstStyle/>
          <a:p>
            <a:r>
              <a:rPr lang="en-US" sz="8800" dirty="0"/>
              <a:t>Making Blackjack with </a:t>
            </a:r>
            <a:r>
              <a:rPr lang="en-US" sz="8800" dirty="0" err="1"/>
              <a:t>PyGame</a:t>
            </a:r>
            <a:endParaRPr lang="en-US" sz="8800" dirty="0"/>
          </a:p>
        </p:txBody>
      </p:sp>
      <p:pic>
        <p:nvPicPr>
          <p:cNvPr id="28" name="Picture 27" descr="A screenshot of a computer&#10;&#10;Description automatically generated">
            <a:extLst>
              <a:ext uri="{FF2B5EF4-FFF2-40B4-BE49-F238E27FC236}">
                <a16:creationId xmlns:a16="http://schemas.microsoft.com/office/drawing/2014/main" id="{FE2C1E46-7DFC-75D5-B129-80DC7253AF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63086" y="8160237"/>
            <a:ext cx="9685854" cy="6201308"/>
          </a:xfrm>
          <a:prstGeom prst="rect">
            <a:avLst/>
          </a:prstGeom>
        </p:spPr>
      </p:pic>
      <p:pic>
        <p:nvPicPr>
          <p:cNvPr id="30" name="Picture 29" descr="A screenshot of a computer&#10;&#10;Description automatically generated">
            <a:extLst>
              <a:ext uri="{FF2B5EF4-FFF2-40B4-BE49-F238E27FC236}">
                <a16:creationId xmlns:a16="http://schemas.microsoft.com/office/drawing/2014/main" id="{7F46D6AE-D544-F3C7-9921-2340CB2ED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63086" y="14543621"/>
            <a:ext cx="9685853" cy="6201308"/>
          </a:xfrm>
          <a:prstGeom prst="rect">
            <a:avLst/>
          </a:prstGeom>
        </p:spPr>
      </p:pic>
      <p:pic>
        <p:nvPicPr>
          <p:cNvPr id="1028" name="Picture 4">
            <a:extLst>
              <a:ext uri="{FF2B5EF4-FFF2-40B4-BE49-F238E27FC236}">
                <a16:creationId xmlns:a16="http://schemas.microsoft.com/office/drawing/2014/main" id="{BE3C5D17-46F0-A77C-A3BC-15275DF8EA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51280" y="7983792"/>
            <a:ext cx="2221278" cy="2221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1C4AECC-9476-A285-E6DE-617995A64A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82367" y="7943484"/>
            <a:ext cx="2171942" cy="2171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AB97B8C-A90E-DB5B-BB16-DFAC0CDF47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08922" y="10873688"/>
            <a:ext cx="1795595" cy="1967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2A3FB51-253D-A3FF-79BE-EE093EA9B1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84598" y="11036881"/>
            <a:ext cx="1363721" cy="17445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3">
            <a:extLst>
              <a:ext uri="{FF2B5EF4-FFF2-40B4-BE49-F238E27FC236}">
                <a16:creationId xmlns:a16="http://schemas.microsoft.com/office/drawing/2014/main" id="{D194C805-235A-3BC9-8C9B-CDD85BEA8F80}"/>
              </a:ext>
            </a:extLst>
          </p:cNvPr>
          <p:cNvSpPr txBox="1">
            <a:spLocks/>
          </p:cNvSpPr>
          <p:nvPr/>
        </p:nvSpPr>
        <p:spPr>
          <a:xfrm>
            <a:off x="11470975" y="13461426"/>
            <a:ext cx="10050462" cy="861766"/>
          </a:xfrm>
          <a:prstGeom prst="rect">
            <a:avLst/>
          </a:prstGeom>
          <a:solidFill>
            <a:schemeClr val="accent5">
              <a:lumMod val="50000"/>
            </a:schemeClr>
          </a:solidFill>
        </p:spPr>
        <p:txBody>
          <a:bodyPr wrap="square"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dirty="0"/>
              <a:t>Game Interface</a:t>
            </a:r>
          </a:p>
        </p:txBody>
      </p:sp>
      <p:pic>
        <p:nvPicPr>
          <p:cNvPr id="42" name="Picture 41" descr="A screenshot of a computer&#10;&#10;Description automatically generated">
            <a:extLst>
              <a:ext uri="{FF2B5EF4-FFF2-40B4-BE49-F238E27FC236}">
                <a16:creationId xmlns:a16="http://schemas.microsoft.com/office/drawing/2014/main" id="{86172EF6-4251-B85F-F56F-C635EC1E25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05306" y="15597323"/>
            <a:ext cx="10547185" cy="6752771"/>
          </a:xfrm>
          <a:prstGeom prst="rect">
            <a:avLst/>
          </a:prstGeom>
        </p:spPr>
      </p:pic>
      <p:sp>
        <p:nvSpPr>
          <p:cNvPr id="45" name="Text Placeholder 14">
            <a:extLst>
              <a:ext uri="{FF2B5EF4-FFF2-40B4-BE49-F238E27FC236}">
                <a16:creationId xmlns:a16="http://schemas.microsoft.com/office/drawing/2014/main" id="{455D19BD-882C-7B5D-6A03-A5187293875D}"/>
              </a:ext>
            </a:extLst>
          </p:cNvPr>
          <p:cNvSpPr txBox="1">
            <a:spLocks/>
          </p:cNvSpPr>
          <p:nvPr/>
        </p:nvSpPr>
        <p:spPr>
          <a:xfrm>
            <a:off x="11591672" y="14494524"/>
            <a:ext cx="10056813" cy="1106627"/>
          </a:xfrm>
          <a:prstGeom prst="rect">
            <a:avLst/>
          </a:prstGeom>
        </p:spPr>
        <p:txBody>
          <a:bodyPr wrap="square" lIns="228589" tIns="228589" rIns="228589" bIns="228589" anchor="ctr"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200" dirty="0"/>
              <a:t>Welcome Menu:</a:t>
            </a:r>
          </a:p>
        </p:txBody>
      </p:sp>
      <p:sp>
        <p:nvSpPr>
          <p:cNvPr id="49" name="Text Placeholder 6">
            <a:extLst>
              <a:ext uri="{FF2B5EF4-FFF2-40B4-BE49-F238E27FC236}">
                <a16:creationId xmlns:a16="http://schemas.microsoft.com/office/drawing/2014/main" id="{4F48BCDD-B4C4-C55E-EA6A-3DF17D5B6598}"/>
              </a:ext>
            </a:extLst>
          </p:cNvPr>
          <p:cNvSpPr txBox="1">
            <a:spLocks/>
          </p:cNvSpPr>
          <p:nvPr/>
        </p:nvSpPr>
        <p:spPr>
          <a:xfrm>
            <a:off x="22377704" y="5891397"/>
            <a:ext cx="10048874" cy="2443724"/>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800" dirty="0"/>
              <a:t>Multiple Player Commands</a:t>
            </a:r>
          </a:p>
          <a:p>
            <a:pPr marL="457200" indent="-457200">
              <a:buFont typeface="Arial" panose="020B0604020202020204" pitchFamily="34" charset="0"/>
              <a:buChar char="•"/>
            </a:pPr>
            <a:r>
              <a:rPr lang="en-US" sz="2800" dirty="0"/>
              <a:t>Hit</a:t>
            </a:r>
          </a:p>
          <a:p>
            <a:pPr marL="457200" indent="-457200">
              <a:buFont typeface="Arial" panose="020B0604020202020204" pitchFamily="34" charset="0"/>
              <a:buChar char="•"/>
            </a:pPr>
            <a:r>
              <a:rPr lang="en-US" sz="2800" dirty="0"/>
              <a:t>Stand</a:t>
            </a:r>
          </a:p>
          <a:p>
            <a:pPr marL="457200" indent="-457200">
              <a:buFont typeface="Arial" panose="020B0604020202020204" pitchFamily="34" charset="0"/>
              <a:buChar char="•"/>
            </a:pPr>
            <a:r>
              <a:rPr lang="en-US" sz="2800" dirty="0"/>
              <a:t>Double</a:t>
            </a:r>
          </a:p>
        </p:txBody>
      </p:sp>
      <p:sp>
        <p:nvSpPr>
          <p:cNvPr id="50" name="Text Placeholder 7">
            <a:extLst>
              <a:ext uri="{FF2B5EF4-FFF2-40B4-BE49-F238E27FC236}">
                <a16:creationId xmlns:a16="http://schemas.microsoft.com/office/drawing/2014/main" id="{6EF324C2-9CAE-2DFA-9A26-0157CA860E8D}"/>
              </a:ext>
            </a:extLst>
          </p:cNvPr>
          <p:cNvSpPr txBox="1">
            <a:spLocks/>
          </p:cNvSpPr>
          <p:nvPr/>
        </p:nvSpPr>
        <p:spPr>
          <a:xfrm>
            <a:off x="22369765" y="5061665"/>
            <a:ext cx="10058400" cy="861766"/>
          </a:xfrm>
          <a:prstGeom prst="rect">
            <a:avLst/>
          </a:prstGeom>
          <a:solidFill>
            <a:schemeClr val="accent5">
              <a:lumMod val="50000"/>
            </a:schemeClr>
          </a:solidFill>
        </p:spPr>
        <p:txBody>
          <a:bodyPr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dirty="0"/>
              <a:t>Main Game </a:t>
            </a:r>
          </a:p>
        </p:txBody>
      </p:sp>
      <p:sp>
        <p:nvSpPr>
          <p:cNvPr id="51" name="Text Placeholder 6">
            <a:extLst>
              <a:ext uri="{FF2B5EF4-FFF2-40B4-BE49-F238E27FC236}">
                <a16:creationId xmlns:a16="http://schemas.microsoft.com/office/drawing/2014/main" id="{41EE1529-1E27-3BB3-7034-318C6B0777EE}"/>
              </a:ext>
            </a:extLst>
          </p:cNvPr>
          <p:cNvSpPr txBox="1">
            <a:spLocks/>
          </p:cNvSpPr>
          <p:nvPr/>
        </p:nvSpPr>
        <p:spPr>
          <a:xfrm>
            <a:off x="22419025" y="13825975"/>
            <a:ext cx="10048874" cy="892530"/>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800" dirty="0"/>
              <a:t>Instant in-game response</a:t>
            </a:r>
          </a:p>
        </p:txBody>
      </p:sp>
      <p:sp>
        <p:nvSpPr>
          <p:cNvPr id="52" name="Text Placeholder 6">
            <a:extLst>
              <a:ext uri="{FF2B5EF4-FFF2-40B4-BE49-F238E27FC236}">
                <a16:creationId xmlns:a16="http://schemas.microsoft.com/office/drawing/2014/main" id="{E27E2E5F-960D-BE77-BCBC-71E8141C5C94}"/>
              </a:ext>
            </a:extLst>
          </p:cNvPr>
          <p:cNvSpPr txBox="1">
            <a:spLocks/>
          </p:cNvSpPr>
          <p:nvPr/>
        </p:nvSpPr>
        <p:spPr>
          <a:xfrm>
            <a:off x="22213688" y="21574661"/>
            <a:ext cx="10048874" cy="1926659"/>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buFont typeface="Wingdings" pitchFamily="2" charset="2"/>
              <a:buChar char="q"/>
            </a:pPr>
            <a:r>
              <a:rPr lang="en-US" sz="2800" dirty="0"/>
              <a:t>Game results display</a:t>
            </a:r>
          </a:p>
          <a:p>
            <a:pPr marL="457200" indent="-457200">
              <a:buFont typeface="Wingdings" pitchFamily="2" charset="2"/>
              <a:buChar char="q"/>
            </a:pPr>
            <a:r>
              <a:rPr lang="en-US" sz="2800" dirty="0"/>
              <a:t>Players’ overall gain or loss</a:t>
            </a:r>
          </a:p>
          <a:p>
            <a:pPr marL="457200" indent="-457200">
              <a:buFont typeface="Wingdings" pitchFamily="2" charset="2"/>
              <a:buChar char="q"/>
            </a:pPr>
            <a:r>
              <a:rPr lang="en-US" sz="2800" dirty="0"/>
              <a:t>Win loss or push statistics</a:t>
            </a:r>
          </a:p>
        </p:txBody>
      </p:sp>
      <p:sp>
        <p:nvSpPr>
          <p:cNvPr id="53" name="Text Placeholder 7">
            <a:extLst>
              <a:ext uri="{FF2B5EF4-FFF2-40B4-BE49-F238E27FC236}">
                <a16:creationId xmlns:a16="http://schemas.microsoft.com/office/drawing/2014/main" id="{99608760-663B-7CE6-562B-417B12B328DC}"/>
              </a:ext>
            </a:extLst>
          </p:cNvPr>
          <p:cNvSpPr txBox="1">
            <a:spLocks/>
          </p:cNvSpPr>
          <p:nvPr/>
        </p:nvSpPr>
        <p:spPr>
          <a:xfrm>
            <a:off x="22205749" y="20744929"/>
            <a:ext cx="10058400" cy="861766"/>
          </a:xfrm>
          <a:prstGeom prst="rect">
            <a:avLst/>
          </a:prstGeom>
          <a:solidFill>
            <a:schemeClr val="accent5">
              <a:lumMod val="50000"/>
            </a:schemeClr>
          </a:solidFill>
        </p:spPr>
        <p:txBody>
          <a:bodyPr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dirty="0"/>
              <a:t>Scoreboard</a:t>
            </a:r>
          </a:p>
        </p:txBody>
      </p:sp>
      <p:pic>
        <p:nvPicPr>
          <p:cNvPr id="55" name="Picture 54" descr="A screenshot of a game&#10;&#10;Description automatically generated">
            <a:extLst>
              <a:ext uri="{FF2B5EF4-FFF2-40B4-BE49-F238E27FC236}">
                <a16:creationId xmlns:a16="http://schemas.microsoft.com/office/drawing/2014/main" id="{ADB6011F-ADA4-5CAE-2841-203C7977A1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033495" y="23751927"/>
            <a:ext cx="10547187" cy="6752771"/>
          </a:xfrm>
          <a:prstGeom prst="rect">
            <a:avLst/>
          </a:prstGeom>
        </p:spPr>
      </p:pic>
      <p:pic>
        <p:nvPicPr>
          <p:cNvPr id="57" name="Graphic 56">
            <a:extLst>
              <a:ext uri="{FF2B5EF4-FFF2-40B4-BE49-F238E27FC236}">
                <a16:creationId xmlns:a16="http://schemas.microsoft.com/office/drawing/2014/main" id="{35703228-A291-3D73-2914-BCDCC5C588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9673" y="414388"/>
            <a:ext cx="7939440" cy="2548978"/>
          </a:xfrm>
          <a:prstGeom prst="rect">
            <a:avLst/>
          </a:prstGeom>
        </p:spPr>
      </p:pic>
      <p:pic>
        <p:nvPicPr>
          <p:cNvPr id="19" name="Picture 18" descr="A screenshot of a game&#10;&#10;Description automatically generated">
            <a:extLst>
              <a:ext uri="{FF2B5EF4-FFF2-40B4-BE49-F238E27FC236}">
                <a16:creationId xmlns:a16="http://schemas.microsoft.com/office/drawing/2014/main" id="{3A76553D-EA0A-3969-581E-B8F4F90ACA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6330" y="24243515"/>
            <a:ext cx="10611376" cy="6793868"/>
          </a:xfrm>
          <a:prstGeom prst="rect">
            <a:avLst/>
          </a:prstGeom>
        </p:spPr>
      </p:pic>
      <p:pic>
        <p:nvPicPr>
          <p:cNvPr id="21" name="Picture 20" descr="A red letter on a black background&#10;&#10;Description automatically generated">
            <a:extLst>
              <a:ext uri="{FF2B5EF4-FFF2-40B4-BE49-F238E27FC236}">
                <a16:creationId xmlns:a16="http://schemas.microsoft.com/office/drawing/2014/main" id="{B3096236-FE8F-4D68-5AAB-2C65B04A167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093576" y="29312078"/>
            <a:ext cx="8377576" cy="4188788"/>
          </a:xfrm>
          <a:prstGeom prst="rect">
            <a:avLst/>
          </a:prstGeom>
        </p:spPr>
      </p:pic>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1452</TotalTime>
  <Words>534</Words>
  <Application>Microsoft Macintosh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Century Gothic</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Xinrui Yi</cp:lastModifiedBy>
  <cp:revision>74</cp:revision>
  <dcterms:created xsi:type="dcterms:W3CDTF">2012-02-03T19:11:35Z</dcterms:created>
  <dcterms:modified xsi:type="dcterms:W3CDTF">2024-01-02T19:51:02Z</dcterms:modified>
  <cp:category>Research poster templates</cp:category>
</cp:coreProperties>
</file>